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Lato Black"/>
      <p:bold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0" roundtripDataSignature="AMtx7mjRuGRTsRQUtx6CQ504QJoyokav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LatoBlack-boldItalic.fntdata"/><Relationship Id="rId30" Type="http://schemas.openxmlformats.org/officeDocument/2006/relationships/slide" Target="slides/slide25.xml"/><Relationship Id="rId74" Type="http://schemas.openxmlformats.org/officeDocument/2006/relationships/font" Target="fonts/LatoBlack-bold.fntdata"/><Relationship Id="rId33" Type="http://schemas.openxmlformats.org/officeDocument/2006/relationships/slide" Target="slides/slide28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7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30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-italic.fntdata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f8cf14d48_0_0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1f8cf14d48_0_0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Neural Networks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Convolutional Neural Networks + Transfer Learning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Object detection &amp; image segmentation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Autoencoders + Unsupervised Learning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Reinforcement Learning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NLP + 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Batch gradient descent, stoch, mini</a:t>
            </a:r>
            <a:endParaRPr/>
          </a:p>
        </p:txBody>
      </p:sp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Random chance of dropping, do not depend on neurons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Penalize big weights, absolute value L1 and square value L2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Accumulate past gradients, good to avoid local minima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Correct momentum to avoid deviations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gradient is big in one direction, reduce step in that direction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dab5db27d_0_1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1dab5db27d_0_1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dab5db27d_0_13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1dab5db27d_0_13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dab5db27d_0_23:notes"/>
          <p:cNvSpPr/>
          <p:nvPr>
            <p:ph idx="2" type="sldImg"/>
          </p:nvPr>
        </p:nvSpPr>
        <p:spPr>
          <a:xfrm>
            <a:off x="141288" y="768350"/>
            <a:ext cx="68214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1dab5db27d_0_23:notes"/>
          <p:cNvSpPr txBox="1"/>
          <p:nvPr>
            <p:ph idx="1" type="body"/>
          </p:nvPr>
        </p:nvSpPr>
        <p:spPr>
          <a:xfrm>
            <a:off x="947210" y="4861441"/>
            <a:ext cx="52095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 1">
  <p:cSld name="Title layout with centered title and subtitle placeholders 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5"/>
          <p:cNvSpPr txBox="1"/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" name="Google Shape;15;p55"/>
          <p:cNvSpPr txBox="1"/>
          <p:nvPr>
            <p:ph idx="1" type="subTitle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34325" spcFirstLastPara="1" rIns="34325" wrap="square" tIns="3432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" name="Google Shape;16;p55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55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55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34325" spcFirstLastPara="1" rIns="34325" wrap="square" tIns="343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3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/>
        </p:txBody>
      </p:sp>
      <p:sp>
        <p:nvSpPr>
          <p:cNvPr id="21" name="Google Shape;21;p56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6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6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8.jpg"/><Relationship Id="rId5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hyperlink" Target="https://playground.tensorflow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77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67.gif"/><Relationship Id="rId5" Type="http://schemas.openxmlformats.org/officeDocument/2006/relationships/image" Target="../media/image73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8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jpg"/><Relationship Id="rId4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84.png"/><Relationship Id="rId7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15718" l="0" r="0" t="0"/>
          <a:stretch/>
        </p:blipFill>
        <p:spPr>
          <a:xfrm>
            <a:off x="-5" y="2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Saturdays.AI 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1"/>
          <p:cNvCxnSpPr/>
          <p:nvPr/>
        </p:nvCxnSpPr>
        <p:spPr>
          <a:xfrm flipH="1" rot="10800000">
            <a:off x="4766693" y="2027950"/>
            <a:ext cx="4096800" cy="69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426E"/>
                </a:solidFill>
                <a:latin typeface="Montserrat"/>
                <a:ea typeface="Montserrat"/>
                <a:cs typeface="Montserrat"/>
                <a:sym typeface="Montserrat"/>
              </a:rPr>
              <a:t>#1 Neural Networks: Basics</a:t>
            </a:r>
            <a:endParaRPr b="1" i="0" sz="2600" u="none" cap="none" strike="noStrike">
              <a:solidFill>
                <a:srgbClr val="F79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6E"/>
                </a:solidFill>
                <a:latin typeface="Arial"/>
                <a:ea typeface="Arial"/>
                <a:cs typeface="Arial"/>
                <a:sym typeface="Arial"/>
              </a:rPr>
              <a:t>by Saturdays.AI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49" y="152400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7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The Neuron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03" y="1680263"/>
            <a:ext cx="2573175" cy="28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2282775" y="1220100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Hebbian Learning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100" y="1718850"/>
            <a:ext cx="3524126" cy="281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"/>
          <p:cNvCxnSpPr>
            <a:stCxn id="175" idx="3"/>
            <a:endCxn id="178" idx="1"/>
          </p:cNvCxnSpPr>
          <p:nvPr/>
        </p:nvCxnSpPr>
        <p:spPr>
          <a:xfrm>
            <a:off x="4129875" y="1420200"/>
            <a:ext cx="12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7"/>
          <p:cNvSpPr txBox="1"/>
          <p:nvPr/>
        </p:nvSpPr>
        <p:spPr>
          <a:xfrm>
            <a:off x="5367425" y="1220100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Neuroplasticity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g21f8cf14d48_0_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g21f8cf14d48_0_0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The Neuron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g21f8cf14d48_0_0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1f8cf14d48_0_0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1f8cf14d4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1f8cf14d48_0_0"/>
          <p:cNvSpPr txBox="1"/>
          <p:nvPr/>
        </p:nvSpPr>
        <p:spPr>
          <a:xfrm>
            <a:off x="2282775" y="1220100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Hebbian Learning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9" name="Google Shape;189;g21f8cf14d48_0_0"/>
          <p:cNvCxnSpPr>
            <a:stCxn id="188" idx="3"/>
            <a:endCxn id="190" idx="1"/>
          </p:cNvCxnSpPr>
          <p:nvPr/>
        </p:nvCxnSpPr>
        <p:spPr>
          <a:xfrm>
            <a:off x="4129875" y="1420200"/>
            <a:ext cx="12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g21f8cf14d48_0_0"/>
          <p:cNvSpPr txBox="1"/>
          <p:nvPr/>
        </p:nvSpPr>
        <p:spPr>
          <a:xfrm>
            <a:off x="5367425" y="1220100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Neuroplasticity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1" name="Google Shape;191;g21f8cf14d4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050" y="1689000"/>
            <a:ext cx="6127181" cy="3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8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What is exactly a neural network?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 b="4273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 txBox="1"/>
          <p:nvPr/>
        </p:nvSpPr>
        <p:spPr>
          <a:xfrm>
            <a:off x="926250" y="1114550"/>
            <a:ext cx="661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artificial neural network is a machine learning system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inspired by the natural (animal) nervous system, composed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a set of processing elements, units, or (artificial) neurons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interconnected by weighted connections.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013" y="2477100"/>
            <a:ext cx="4926465" cy="24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9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Perceptron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10" name="Google Shape;2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28" y="1298864"/>
            <a:ext cx="5124758" cy="2760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2360240" y="4140955"/>
            <a:ext cx="4423500" cy="745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4426" y="1341054"/>
            <a:ext cx="3856239" cy="255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10"/>
          <p:cNvCxnSpPr/>
          <p:nvPr/>
        </p:nvCxnSpPr>
        <p:spPr>
          <a:xfrm>
            <a:off x="541097" y="640139"/>
            <a:ext cx="3943800" cy="6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0"/>
          <p:cNvSpPr txBox="1"/>
          <p:nvPr/>
        </p:nvSpPr>
        <p:spPr>
          <a:xfrm>
            <a:off x="541100" y="317500"/>
            <a:ext cx="3795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Neurons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423" y="4011674"/>
            <a:ext cx="852000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00" y="1567713"/>
            <a:ext cx="4136150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475" y="685600"/>
            <a:ext cx="4161950" cy="312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10"/>
          <p:cNvCxnSpPr>
            <a:stCxn id="223" idx="6"/>
          </p:cNvCxnSpPr>
          <p:nvPr/>
        </p:nvCxnSpPr>
        <p:spPr>
          <a:xfrm flipH="1" rot="10800000">
            <a:off x="4142900" y="1846400"/>
            <a:ext cx="941400" cy="7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10"/>
          <p:cNvSpPr/>
          <p:nvPr/>
        </p:nvSpPr>
        <p:spPr>
          <a:xfrm>
            <a:off x="3160100" y="1605950"/>
            <a:ext cx="982800" cy="495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053924" y="3854475"/>
            <a:ext cx="6565500" cy="74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1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Neural Networks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32" name="Google Shape;2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5723" y="1251597"/>
            <a:ext cx="4852554" cy="341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1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1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Neural Networks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9351" y="941170"/>
            <a:ext cx="5725297" cy="2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 txBox="1"/>
          <p:nvPr/>
        </p:nvSpPr>
        <p:spPr>
          <a:xfrm>
            <a:off x="1898105" y="3749900"/>
            <a:ext cx="515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Lots of data &amp; train time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Subject to overfitting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Universal problem solvers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Importance of weights - backprop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1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1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Neural Networks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3700" y="2211576"/>
            <a:ext cx="3955650" cy="21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375" y="1555225"/>
            <a:ext cx="4161950" cy="312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1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14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Know your activation functions: Sigmoid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 with medium confidence" id="258" name="Google Shape;2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308821"/>
            <a:ext cx="46196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5465065" y="1877612"/>
            <a:ext cx="3189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one to be used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Costly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values go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Flattens off at the ends – Vanishing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1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1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Know your activation functions: Tanh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/>
        </p:nvSpPr>
        <p:spPr>
          <a:xfrm>
            <a:off x="4462895" y="2185388"/>
            <a:ext cx="4197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values are conserved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Zero goes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Still costly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Still flattens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380" y="1223402"/>
            <a:ext cx="4322620" cy="324741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 txBox="1"/>
          <p:nvPr/>
        </p:nvSpPr>
        <p:spPr>
          <a:xfrm>
            <a:off x="1386884" y="4392882"/>
            <a:ext cx="2047500" cy="560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2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1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077625" y="1228562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b="1" i="0" sz="3600" u="none" cap="none" strike="noStrike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b="1" i="0" sz="2400" u="none" cap="none" strike="noStrike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 1 Review</a:t>
            </a:r>
            <a:endParaRPr b="1" i="0" sz="2400" u="none" cap="none" strike="noStrike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b="1" i="0" sz="2400" u="none" cap="none" strike="noStrike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b="1" i="0" sz="2400" u="none" cap="none" strike="noStrike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5336" y="89162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1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16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Know your activation functions: ReLU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/>
          <p:nvPr/>
        </p:nvSpPr>
        <p:spPr>
          <a:xfrm>
            <a:off x="5210433" y="1464824"/>
            <a:ext cx="3449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Cheap!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Big values are not flattened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values go to zero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slope is zero – no learning from negative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line chart&#10;&#10;Description automatically generated" id="278" name="Google Shape;2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681" y="1017716"/>
            <a:ext cx="4716489" cy="34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6"/>
          <p:cNvSpPr txBox="1"/>
          <p:nvPr/>
        </p:nvSpPr>
        <p:spPr>
          <a:xfrm>
            <a:off x="1805794" y="4572000"/>
            <a:ext cx="18324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883" l="-99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1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17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Know your activation functions: Leaky ReLU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/>
        </p:nvSpPr>
        <p:spPr>
          <a:xfrm>
            <a:off x="5709976" y="1465347"/>
            <a:ext cx="294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Still cheap!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Big values are not flattened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values are conserved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slope is not zero – learning from negative values!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1805793" y="4503361"/>
            <a:ext cx="23559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88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line chart&#10;&#10;Description automatically generated" id="289" name="Google Shape;2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730" y="1203126"/>
            <a:ext cx="4914347" cy="307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8"/>
          <p:cNvSpPr txBox="1"/>
          <p:nvPr/>
        </p:nvSpPr>
        <p:spPr>
          <a:xfrm>
            <a:off x="541097" y="305939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Know your activation functions: softmax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/>
          <p:nvPr/>
        </p:nvSpPr>
        <p:spPr>
          <a:xfrm>
            <a:off x="5978575" y="2641450"/>
            <a:ext cx="316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at the last layer for categorical prediction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Numerical values to probabilities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in conjunction with one-hot encoding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picture containing text, clock&#10;&#10;Description automatically generated" id="298" name="Google Shape;29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328" y="2353771"/>
            <a:ext cx="5131116" cy="263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450" y="853300"/>
            <a:ext cx="2101799" cy="13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1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19"/>
          <p:cNvSpPr txBox="1"/>
          <p:nvPr/>
        </p:nvSpPr>
        <p:spPr>
          <a:xfrm>
            <a:off x="541097" y="305939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Cost and loss functions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/>
          <p:nvPr/>
        </p:nvSpPr>
        <p:spPr>
          <a:xfrm>
            <a:off x="571675" y="1328000"/>
            <a:ext cx="579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Loss function: Compares the difference between the computed output and the target. E.g: SSE</a:t>
            </a: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8" name="Google Shape;3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7542" y="2095513"/>
            <a:ext cx="3100758" cy="9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571675" y="3374675"/>
            <a:ext cx="65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Cost function: Computes the global error using the whole dataset. E.g: MSE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0735" y="4302325"/>
            <a:ext cx="2974389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2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20"/>
          <p:cNvSpPr txBox="1"/>
          <p:nvPr/>
        </p:nvSpPr>
        <p:spPr>
          <a:xfrm>
            <a:off x="541097" y="305939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Putting it all together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9916" y="802737"/>
            <a:ext cx="6244166" cy="37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2504209" y="4618759"/>
            <a:ext cx="38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playground.tensorflow.org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2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2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Learning from data – Gradient Descent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327" name="Google Shape;3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125553"/>
            <a:ext cx="4793220" cy="337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5791200" y="1495168"/>
            <a:ext cx="28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¿How do we learn from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6740610" y="2453846"/>
            <a:ext cx="963900" cy="94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6126890" y="3651989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Gradient descent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2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2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Learning from data – Gradient Descent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338" name="Google Shape;3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073835"/>
            <a:ext cx="3186525" cy="309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 txBox="1"/>
          <p:nvPr/>
        </p:nvSpPr>
        <p:spPr>
          <a:xfrm>
            <a:off x="4683211" y="1804781"/>
            <a:ext cx="322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Initialize parameters with random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Calculate prediction for training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2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2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Learning from data – Gradient Descent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/>
        </p:nvSpPr>
        <p:spPr>
          <a:xfrm>
            <a:off x="5109717" y="1792723"/>
            <a:ext cx="378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3.   Calculate cost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4.  Find gradient of cost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urface chart&#10;&#10;Description automatically generated" id="348" name="Google Shape;3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363663"/>
            <a:ext cx="4568621" cy="261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24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Learning from data – Gradient Descent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 txBox="1"/>
          <p:nvPr/>
        </p:nvSpPr>
        <p:spPr>
          <a:xfrm>
            <a:off x="2681416" y="3914992"/>
            <a:ext cx="3781200" cy="101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75" l="0" r="-1445" t="-29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357" name="Google Shape;35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147" y="970003"/>
            <a:ext cx="7059705" cy="273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2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Learning from data – Gradient Descent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4572000" y="2217807"/>
            <a:ext cx="423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6.  Propagate the error to previous layers - Backpropagation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366" name="Google Shape;3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253119"/>
            <a:ext cx="3511296" cy="311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3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541100" y="997250"/>
            <a:ext cx="6858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Classification &amp; Main components🔴 Today!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Convolutional Neural Networks 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Object detection &amp; Image segmentation 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Autoencoders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Reinforcement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b="0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Deep Learning 4 NLP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2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26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Quick backprop - FeedForward</a:t>
            </a:r>
            <a:endParaRPr b="0" i="0" sz="24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73" name="Google Shape;3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775" y="865525"/>
            <a:ext cx="7153540" cy="41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2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27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Quick backprop - Gradient Backpropagation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625" y="1030950"/>
            <a:ext cx="5688326" cy="36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947" y="2051875"/>
            <a:ext cx="301065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7323" y="2716400"/>
            <a:ext cx="2961900" cy="5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2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28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Quick backprop - Weight updates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25" y="847600"/>
            <a:ext cx="6274783" cy="419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6273" y="1960950"/>
            <a:ext cx="2294600" cy="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6283" y="2882700"/>
            <a:ext cx="2361592" cy="39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29"/>
          <p:cNvSpPr txBox="1"/>
          <p:nvPr/>
        </p:nvSpPr>
        <p:spPr>
          <a:xfrm>
            <a:off x="541097" y="305939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No free lunch theorem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402" name="Google Shape;4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97" y="1208522"/>
            <a:ext cx="4639236" cy="3425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 txBox="1"/>
          <p:nvPr/>
        </p:nvSpPr>
        <p:spPr>
          <a:xfrm>
            <a:off x="5459506" y="1506071"/>
            <a:ext cx="330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“No model works best for all possible situations”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6631580" y="2359716"/>
            <a:ext cx="963900" cy="94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5726691" y="3603812"/>
            <a:ext cx="277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No “best” architecture for a neural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3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30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The problem of vanishing gradients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13" name="Google Shape;4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924" y="972698"/>
            <a:ext cx="3584475" cy="17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/>
        </p:nvSpPr>
        <p:spPr>
          <a:xfrm>
            <a:off x="5295411" y="1073835"/>
            <a:ext cx="330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Saturating activation functions have vanishing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6467241" y="2231776"/>
            <a:ext cx="963900" cy="94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5381148" y="3248929"/>
            <a:ext cx="313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Deep networks have trouble learning their initial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025" y="2886872"/>
            <a:ext cx="4466265" cy="211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3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3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The problem of vanishing gradients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/>
        </p:nvSpPr>
        <p:spPr>
          <a:xfrm>
            <a:off x="1010726" y="1724525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2207025" y="1267300"/>
            <a:ext cx="451800" cy="1368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2584575" y="1212850"/>
            <a:ext cx="316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Does not saturate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Very simple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Computationally fast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03425"/>
            <a:ext cx="6748029" cy="2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839" y="3550699"/>
            <a:ext cx="2419435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3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3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Basic measures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02" y="1742125"/>
            <a:ext cx="4216824" cy="2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464" y="1108202"/>
            <a:ext cx="3131385" cy="19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1826" y="3173977"/>
            <a:ext cx="3046531" cy="177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3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p3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Basic measures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600" y="797175"/>
            <a:ext cx="6688585" cy="41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3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3" name="Google Shape;453;p34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Creation of a neural network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00" y="783675"/>
            <a:ext cx="7371929" cy="41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3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3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Structure and batch size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97" y="1086650"/>
            <a:ext cx="4769624" cy="30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6271" y="1150800"/>
            <a:ext cx="3719054" cy="28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/>
        </p:nvSpPr>
        <p:spPr>
          <a:xfrm>
            <a:off x="4990800" y="4105525"/>
            <a:ext cx="4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https://www.deeplearning.ai/ai-notes/optimization/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739950" y="4289500"/>
            <a:ext cx="395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Weights can also be initialized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4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Neural Networks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767050" y="1037725"/>
            <a:ext cx="56703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</a:t>
            </a:r>
            <a:endParaRPr b="1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Deep Learning</a:t>
            </a:r>
            <a:endParaRPr b="1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Activation functions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Gradient Descent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Optimizers</a:t>
            </a:r>
            <a:endParaRPr b="1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Keras &amp; Your first NN!</a:t>
            </a:r>
            <a:endParaRPr b="1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699050" y="152120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99050" y="217495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99050" y="353880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99050" y="2856875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699050" y="419255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3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36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The importance of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249" y="752089"/>
            <a:ext cx="4875776" cy="27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9" y="3508214"/>
            <a:ext cx="4353075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 rotWithShape="1">
          <a:blip r:embed="rId5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/>
        </p:nvSpPr>
        <p:spPr>
          <a:xfrm>
            <a:off x="5890189" y="1403399"/>
            <a:ext cx="2908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Saturated neurons don’t 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Larger variables dominate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Avoid biases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3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37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Dropout – learn, don’t memorize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37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7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488" name="Google Shape;48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97" y="1492026"/>
            <a:ext cx="5346062" cy="273767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6299385" y="1891365"/>
            <a:ext cx="2406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rely on the same neurons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done during training!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3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38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Early Stopping – learning is overrated 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38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8"/>
          <p:cNvSpPr txBox="1"/>
          <p:nvPr/>
        </p:nvSpPr>
        <p:spPr>
          <a:xfrm>
            <a:off x="1275107" y="4225144"/>
            <a:ext cx="24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Learning too much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500" name="Google Shape;5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48" y="1893951"/>
            <a:ext cx="3562524" cy="20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/>
          <p:nvPr/>
        </p:nvSpPr>
        <p:spPr>
          <a:xfrm>
            <a:off x="3770437" y="4229480"/>
            <a:ext cx="16338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5404255" y="4222572"/>
            <a:ext cx="24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Overfitting!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376" y="1778574"/>
            <a:ext cx="3382750" cy="2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3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39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L1 and L2 Regularization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p39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2248" y="1586150"/>
            <a:ext cx="4155099" cy="2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541095" y="1823925"/>
            <a:ext cx="3690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 is sometimes attributed to large weights, which occur over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avoid this by keeping our weights small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40"/>
          <p:cNvCxnSpPr/>
          <p:nvPr/>
        </p:nvCxnSpPr>
        <p:spPr>
          <a:xfrm>
            <a:off x="541097" y="640139"/>
            <a:ext cx="3943800" cy="6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0" name="Google Shape;5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423" y="4011674"/>
            <a:ext cx="852000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00" y="1252425"/>
            <a:ext cx="3163125" cy="24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292" y="1116725"/>
            <a:ext cx="3627008" cy="272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4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40"/>
          <p:cNvSpPr txBox="1"/>
          <p:nvPr/>
        </p:nvSpPr>
        <p:spPr>
          <a:xfrm>
            <a:off x="541099" y="317500"/>
            <a:ext cx="6135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Optimizers: Gradient Descent, but better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0"/>
          <p:cNvSpPr txBox="1"/>
          <p:nvPr/>
        </p:nvSpPr>
        <p:spPr>
          <a:xfrm>
            <a:off x="2374725" y="4313250"/>
            <a:ext cx="42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https://www.deeplearning.ai/ai-notes/optimization/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4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4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Momentum – a rolling ball!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1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ubble chart&#10;&#10;Description automatically generated" id="535" name="Google Shape;53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97" y="1487860"/>
            <a:ext cx="47625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1"/>
          <p:cNvSpPr txBox="1"/>
          <p:nvPr/>
        </p:nvSpPr>
        <p:spPr>
          <a:xfrm>
            <a:off x="5598267" y="1683687"/>
            <a:ext cx="3045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Avoid getting stuck on local minimum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for fast learning when slope doesn’t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4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42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Nesterov Accelerated Gradient – Smart momentum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2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2"/>
          <p:cNvSpPr txBox="1"/>
          <p:nvPr/>
        </p:nvSpPr>
        <p:spPr>
          <a:xfrm>
            <a:off x="762000" y="4228378"/>
            <a:ext cx="342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Look ahead for changes in gradient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 with medium confidence" id="547" name="Google Shape;54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1250291"/>
            <a:ext cx="762000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2"/>
          <p:cNvSpPr/>
          <p:nvPr/>
        </p:nvSpPr>
        <p:spPr>
          <a:xfrm>
            <a:off x="4182035" y="4367168"/>
            <a:ext cx="9615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5403978" y="4382266"/>
            <a:ext cx="36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Slow down at minimums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4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3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Adagrad – better learning rate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43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59" name="Google Shape;55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609" y="1428553"/>
            <a:ext cx="4450942" cy="26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 txBox="1"/>
          <p:nvPr/>
        </p:nvSpPr>
        <p:spPr>
          <a:xfrm>
            <a:off x="5156947" y="1485901"/>
            <a:ext cx="377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Learning rate for each parameter &amp; epoch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 fast, slow down for minimums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Different learning rates for each parameter – no tuning!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5" name="Google Shape;565;p4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44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Adadelta – less agressive adagrad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7" name="Google Shape;567;p44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4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70" name="Google Shape;57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609" y="1428553"/>
            <a:ext cx="4450942" cy="26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4"/>
          <p:cNvSpPr txBox="1"/>
          <p:nvPr/>
        </p:nvSpPr>
        <p:spPr>
          <a:xfrm>
            <a:off x="5146191" y="1485613"/>
            <a:ext cx="377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Adagrad with limited diminishing learning rates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Only look at a window of past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for sparse data – learn more from rare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4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45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RMSProp – Root Mean Square Propagation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45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5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81" name="Google Shape;58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609" y="1428553"/>
            <a:ext cx="4450942" cy="26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 txBox="1"/>
          <p:nvPr/>
        </p:nvSpPr>
        <p:spPr>
          <a:xfrm>
            <a:off x="5183841" y="1639788"/>
            <a:ext cx="377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Adagrad with limited diminishing learning rates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Moving average of square of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for more densely packed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5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ML Algorithms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525" y="2419450"/>
            <a:ext cx="4182150" cy="20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1603075" y="1766175"/>
            <a:ext cx="18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Supervised Learning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7650" y="2627148"/>
            <a:ext cx="3376225" cy="19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901125" y="1766175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Unsupervised Learning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4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Google Shape;588;p46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Adaptive moment estimation – RMSProp + Adadelta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46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6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6"/>
          <p:cNvSpPr txBox="1"/>
          <p:nvPr/>
        </p:nvSpPr>
        <p:spPr>
          <a:xfrm>
            <a:off x="800101" y="4273772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Best of both worlds!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 with low confidence" id="593" name="Google Shape;59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135" y="846492"/>
            <a:ext cx="8323727" cy="2955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46"/>
          <p:cNvCxnSpPr/>
          <p:nvPr/>
        </p:nvCxnSpPr>
        <p:spPr>
          <a:xfrm>
            <a:off x="3307976" y="4476878"/>
            <a:ext cx="531300" cy="3939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6D6D6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p46"/>
          <p:cNvCxnSpPr/>
          <p:nvPr/>
        </p:nvCxnSpPr>
        <p:spPr>
          <a:xfrm flipH="1" rot="10800000">
            <a:off x="3307976" y="4086585"/>
            <a:ext cx="531300" cy="3939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6D6D6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46"/>
          <p:cNvSpPr txBox="1"/>
          <p:nvPr/>
        </p:nvSpPr>
        <p:spPr>
          <a:xfrm>
            <a:off x="3839134" y="3881104"/>
            <a:ext cx="14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Cheap!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3839134" y="4660369"/>
            <a:ext cx="4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Fast &amp; efficient for all data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4849800" y="4086575"/>
            <a:ext cx="42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https://www.deeplearning.ai/ai-notes/optimization/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" name="Google Shape;603;p4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47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NAdam – Smart momentum + Adam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47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7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7"/>
          <p:cNvSpPr txBox="1"/>
          <p:nvPr/>
        </p:nvSpPr>
        <p:spPr>
          <a:xfrm>
            <a:off x="1323635" y="3737790"/>
            <a:ext cx="606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Smart momentum + adaptive learning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for noisy cost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609" name="Google Shape;6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23" y="775400"/>
            <a:ext cx="7607952" cy="273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4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Google Shape;615;p48"/>
          <p:cNvSpPr txBox="1"/>
          <p:nvPr/>
        </p:nvSpPr>
        <p:spPr>
          <a:xfrm>
            <a:off x="541098" y="310575"/>
            <a:ext cx="7625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Transfer learning 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p48"/>
          <p:cNvPicPr preferRelativeResize="0"/>
          <p:nvPr/>
        </p:nvPicPr>
        <p:blipFill rotWithShape="1">
          <a:blip r:embed="rId3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8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619" name="Google Shape;61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471" y="1073835"/>
            <a:ext cx="6475051" cy="37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4" name="Google Shape;624;p49"/>
          <p:cNvCxnSpPr/>
          <p:nvPr/>
        </p:nvCxnSpPr>
        <p:spPr>
          <a:xfrm>
            <a:off x="541097" y="640139"/>
            <a:ext cx="6633600" cy="150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49"/>
          <p:cNvSpPr txBox="1"/>
          <p:nvPr/>
        </p:nvSpPr>
        <p:spPr>
          <a:xfrm>
            <a:off x="555125" y="280548"/>
            <a:ext cx="8028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Helvetica Neue"/>
              <a:buNone/>
            </a:pPr>
            <a:r>
              <a:rPr b="1" i="0" lang="en" sz="2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Keras Model</a:t>
            </a:r>
            <a:endParaRPr b="0" i="0" sz="2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26" name="Google Shape;6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25" y="943368"/>
            <a:ext cx="6633600" cy="370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9"/>
          <p:cNvPicPr preferRelativeResize="0"/>
          <p:nvPr/>
        </p:nvPicPr>
        <p:blipFill rotWithShape="1">
          <a:blip r:embed="rId4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9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Google Shape;634;p5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50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Questions?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1225650"/>
            <a:ext cx="3859277" cy="385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0"/>
          <p:cNvPicPr preferRelativeResize="0"/>
          <p:nvPr/>
        </p:nvPicPr>
        <p:blipFill rotWithShape="1">
          <a:blip r:embed="rId4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/>
          <p:nvPr/>
        </p:nvSpPr>
        <p:spPr>
          <a:xfrm>
            <a:off x="8135325" y="0"/>
            <a:ext cx="10395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2436" y="37512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51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p51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Challenge! 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6" name="Google Shape;6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5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p52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2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56" name="Google Shape;65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6"/>
          <p:cNvGrpSpPr/>
          <p:nvPr/>
        </p:nvGrpSpPr>
        <p:grpSpPr>
          <a:xfrm>
            <a:off x="1437047" y="810291"/>
            <a:ext cx="5779545" cy="4304380"/>
            <a:chOff x="2011825" y="1224375"/>
            <a:chExt cx="8091201" cy="6504050"/>
          </a:xfrm>
        </p:grpSpPr>
        <p:pic>
          <p:nvPicPr>
            <p:cNvPr id="128" name="Google Shape;128;p6"/>
            <p:cNvPicPr preferRelativeResize="0"/>
            <p:nvPr/>
          </p:nvPicPr>
          <p:blipFill rotWithShape="1">
            <a:blip r:embed="rId3">
              <a:alphaModFix/>
            </a:blip>
            <a:srcRect b="34070" l="0" r="0" t="0"/>
            <a:stretch/>
          </p:blipFill>
          <p:spPr>
            <a:xfrm>
              <a:off x="2011825" y="1224375"/>
              <a:ext cx="8091201" cy="608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6"/>
            <p:cNvPicPr preferRelativeResize="0"/>
            <p:nvPr/>
          </p:nvPicPr>
          <p:blipFill rotWithShape="1">
            <a:blip r:embed="rId4">
              <a:alphaModFix/>
            </a:blip>
            <a:srcRect b="6515" l="0" r="0" t="0"/>
            <a:stretch/>
          </p:blipFill>
          <p:spPr>
            <a:xfrm>
              <a:off x="5210975" y="6718125"/>
              <a:ext cx="2067875" cy="1010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0" name="Google Shape;130;p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6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ML Algorithms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5">
            <a:alphaModFix/>
          </a:blip>
          <a:srcRect b="4272" l="0" r="0" t="5917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21dab5db27d_0_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g21dab5db27d_0_1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n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Why change the current method?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g21dab5db27d_0_1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1dab5db27d_0_1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1dab5db27d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1dab5db27d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25" y="1227475"/>
            <a:ext cx="79438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1dab5db27d_0_1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g21dab5db27d_0_13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n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Why change the current method?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g21dab5db27d_0_13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1dab5db27d_0_13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1dab5db27d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1dab5db27d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75" y="1232600"/>
            <a:ext cx="8152749" cy="3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21dab5db27d_0_2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g21dab5db27d_0_23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n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Why change the current method?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g21dab5db27d_0_23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1dab5db27d_0_23"/>
          <p:cNvSpPr/>
          <p:nvPr/>
        </p:nvSpPr>
        <p:spPr>
          <a:xfrm>
            <a:off x="8123225" y="6050"/>
            <a:ext cx="1021500" cy="9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1dab5db27d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49" y="8300"/>
            <a:ext cx="905279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1dab5db27d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850" y="797989"/>
            <a:ext cx="5954300" cy="419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